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handoutMasterIdLst>
    <p:handoutMasterId r:id="rId8"/>
  </p:handoutMasterIdLst>
  <p:sldIdLst>
    <p:sldId id="270" r:id="rId6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F30A2D-35D7-4F66-A263-B6ADA7B130C7}">
          <p14:sldIdLst/>
        </p14:section>
        <p14:section name="Untitled Section" id="{36C1D550-DF84-41BB-900E-0B54F4969C15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5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80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7F9FE6-C9A1-461C-8AD5-0BFB56987A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629CEF-9B1C-4487-86C4-B854039E6A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41EDA2-9434-44B2-9920-387AF823BD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2FA153-D608-4DB7-85E5-7A4D6512CE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952FF8-1979-4D87-9776-F30EAB847F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32CED5-F7D1-42D5-81DE-8450525C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74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C700A51-25F0-413A-A072-890AAA7D9678}" type="datetimeFigureOut">
              <a:rPr lang="en-US"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05224C-85FA-4872-B513-E283C963769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5224C-85FA-4872-B513-E283C9637695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26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alphaModFix amt="8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85800" y="1314453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ajan Pro" pitchFamily="18" charset="0"/>
              </a:defRPr>
            </a:lvl1pPr>
          </a:lstStyle>
          <a:p>
            <a:r>
              <a:rPr kumimoji="0" lang="en-US"/>
              <a:t>Presentation Title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1"/>
                </a:solidFill>
                <a:latin typeface="Optima LT Std DemiBold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Presentation Subtitle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752605" y="4805958"/>
            <a:ext cx="4978153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opperplate Gothic Bold" pitchFamily="34" charset="0"/>
              </a:defRPr>
            </a:lvl1pPr>
          </a:lstStyle>
          <a:p>
            <a:r>
              <a:rPr lang="en-US"/>
              <a:t>United States Conference of Catholic Bishops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E36510-E37F-4C23-8F13-78CB3B9A76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91816" y="2933824"/>
            <a:ext cx="4066384" cy="21459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b="0">
                <a:latin typeface="Goudy Oldstyle Std" pitchFamily="18" charset="0"/>
              </a:defRPr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D026-C710-4961-95B6-AF61787DB2BC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08AA-4EBF-418A-9408-F690E98BF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accent1"/>
                </a:solidFill>
                <a:latin typeface="Trajan Pro" pitchFamily="18" charset="0"/>
              </a:defRPr>
            </a:lvl1pPr>
          </a:lstStyle>
          <a:p>
            <a:r>
              <a:rPr kumimoji="0" lang="en-US"/>
              <a:t>Heading 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D026-C710-4961-95B6-AF61787DB2BC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08AA-4EBF-418A-9408-F690E98BF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D026-C710-4961-95B6-AF61787DB2BC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08AA-4EBF-418A-9408-F690E98BF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D026-C710-4961-95B6-AF61787DB2BC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08AA-4EBF-418A-9408-F690E98BF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D026-C710-4961-95B6-AF61787DB2BC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08AA-4EBF-418A-9408-F690E98BF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0" y="4805958"/>
            <a:ext cx="1920240" cy="274320"/>
          </a:xfrm>
        </p:spPr>
        <p:txBody>
          <a:bodyPr/>
          <a:lstStyle/>
          <a:p>
            <a:fld id="{1FA0D026-C710-4961-95B6-AF61787DB2BC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08AA-4EBF-418A-9408-F690E98BFD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4324350"/>
            <a:ext cx="762000" cy="756438"/>
          </a:xfrm>
          <a:prstGeom prst="rect">
            <a:avLst/>
          </a:prstGeom>
        </p:spPr>
      </p:pic>
      <p:pic>
        <p:nvPicPr>
          <p:cNvPr id="11" name="Picture 10" descr="strat-plan-logo-2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48986" y="3991850"/>
            <a:ext cx="2400908" cy="126797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A0D026-C710-4961-95B6-AF61787DB2BC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E7E08AA-4EBF-418A-9408-F690E98BF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4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2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4329912"/>
            <a:ext cx="762000" cy="756438"/>
          </a:xfrm>
          <a:prstGeom prst="rect">
            <a:avLst/>
          </a:prstGeom>
        </p:spPr>
      </p:pic>
      <p:pic>
        <p:nvPicPr>
          <p:cNvPr id="17" name="Picture 16" descr="strat-plan-logo-2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748986" y="3991850"/>
            <a:ext cx="2400908" cy="126797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4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2"/>
            <a:ext cx="3402314" cy="810651"/>
          </a:xfrm>
          <a:prstGeom prst="rtTriangle">
            <a:avLst/>
          </a:prstGeom>
          <a:blipFill>
            <a:blip r:embed="rId10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0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Trajan Pro" pitchFamily="18" charset="0"/>
              </a:defRPr>
            </a:lvl1pPr>
          </a:lstStyle>
          <a:p>
            <a:fld id="{1FA0D026-C710-4961-95B6-AF61787DB2BC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873240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Trajan Pro" pitchFamily="18" charset="0"/>
              </a:defRPr>
            </a:lvl1pPr>
          </a:lstStyle>
          <a:p>
            <a:fld id="{7E7E08AA-4EBF-418A-9408-F690E98BFD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4247616"/>
            <a:ext cx="762000" cy="7564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accent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Trajan Pro" pitchFamily="18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Goudy Oldstyle Std" pitchFamily="18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Arial" pitchFamily="34" charset="0"/>
        <a:buChar char="•"/>
        <a:defRPr kumimoji="0" sz="2300" kern="1200">
          <a:solidFill>
            <a:schemeClr val="tx1"/>
          </a:solidFill>
          <a:latin typeface="Goudy Oldstyle Std" pitchFamily="18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1"/>
        </a:buClr>
        <a:buSzPct val="100000"/>
        <a:buFont typeface="Arial" pitchFamily="34" charset="0"/>
        <a:buChar char="•"/>
        <a:defRPr kumimoji="0" sz="2100" kern="1200">
          <a:solidFill>
            <a:schemeClr val="tx1"/>
          </a:solidFill>
          <a:latin typeface="Goudy Oldstyle Std" pitchFamily="18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1"/>
        </a:buClr>
        <a:buFont typeface="Wingdings 2"/>
        <a:buChar char=""/>
        <a:defRPr kumimoji="0" sz="1900" kern="1200">
          <a:solidFill>
            <a:schemeClr val="tx1"/>
          </a:solidFill>
          <a:latin typeface="Goudy Oldstyle Std" pitchFamily="18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1"/>
        </a:buClr>
        <a:buFont typeface="Wingdings 2"/>
        <a:buChar char=""/>
        <a:defRPr kumimoji="0" sz="1800" kern="1200">
          <a:solidFill>
            <a:schemeClr val="tx1"/>
          </a:solidFill>
          <a:latin typeface="Goudy Oldstyle Std" pitchFamily="18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charisticcongress.org/?__hstc=127741266.accde6899eade30cffa7831351141e8e.1690404086949.1690411872664.1691618325965.4&amp;__hssc=127741266.1.1691618325965&amp;__hsfp=218094508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mailto:scapa@usccb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A70788-AA3C-2A7B-A585-523F4D9F1654}"/>
              </a:ext>
            </a:extLst>
          </p:cNvPr>
          <p:cNvSpPr txBox="1"/>
          <p:nvPr/>
        </p:nvSpPr>
        <p:spPr>
          <a:xfrm>
            <a:off x="811273" y="409651"/>
            <a:ext cx="7521454" cy="49912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kern="100" cap="all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ASIAN AND PACIFIC ISLAND CATHOLICS</a:t>
            </a:r>
            <a:endParaRPr lang="en-US" sz="2000" kern="100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kern="100" cap="all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NATIONAL ENCOUNTER</a:t>
            </a:r>
            <a:endParaRPr lang="en-US" sz="2000" kern="100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kern="100" cap="all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July 15-17, 2024</a:t>
            </a:r>
            <a:endParaRPr lang="en-US" b="1" kern="100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kern="100" cap="all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Indiana university-</a:t>
            </a:r>
            <a:r>
              <a:rPr lang="en-US" sz="1100" b="1" kern="100" cap="all" dirty="0" err="1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purdue</a:t>
            </a:r>
            <a:r>
              <a:rPr lang="en-US" sz="1100" b="1" kern="100" cap="all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University Indianapolis (IUPUI)</a:t>
            </a:r>
            <a:endParaRPr lang="en-US" sz="1100" b="1" kern="100" dirty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i="1" kern="100" cap="all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i="1" kern="100" cap="all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pre-event of the </a:t>
            </a:r>
            <a:r>
              <a:rPr lang="en-US" sz="1200" b="1" i="1" kern="100" cap="all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national eucharistic congress</a:t>
            </a:r>
            <a:endParaRPr lang="en-US" sz="1200" b="1" i="1" kern="100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Calisto MT" panose="02040603050505030304" pitchFamily="18" charset="0"/>
                <a:cs typeface="Calisto MT" panose="02040603050505030304" pitchFamily="18" charset="0"/>
              </a:rPr>
              <a:t>  </a:t>
            </a:r>
            <a:r>
              <a:rPr lang="en-US" sz="1400" b="1" kern="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0"/>
                <a:ea typeface="Calisto MT" panose="02040603050505030304" pitchFamily="18" charset="0"/>
                <a:cs typeface="Calisto MT" panose="02040603050505030304" pitchFamily="18" charset="0"/>
              </a:rPr>
              <a:t> </a:t>
            </a:r>
            <a:r>
              <a:rPr lang="en-US" sz="2400" b="1" kern="0" dirty="0">
                <a:solidFill>
                  <a:srgbClr val="C00000"/>
                </a:solidFill>
                <a:effectLst/>
                <a:latin typeface="Calisto MT" panose="02040603050505030304" pitchFamily="18" charset="0"/>
                <a:ea typeface="Calisto MT" panose="02040603050505030304" pitchFamily="18" charset="0"/>
                <a:cs typeface="Calisto MT" panose="02040603050505030304" pitchFamily="18" charset="0"/>
              </a:rPr>
              <a:t>You are invited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kern="0" dirty="0">
              <a:solidFill>
                <a:srgbClr val="FF0000"/>
              </a:solidFill>
              <a:latin typeface="Calisto MT" panose="02040603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kern="0" dirty="0">
              <a:solidFill>
                <a:srgbClr val="FF0000"/>
              </a:solidFill>
              <a:latin typeface="Calisto MT" panose="02040603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kern="0" dirty="0">
              <a:solidFill>
                <a:srgbClr val="FF0000"/>
              </a:solidFill>
              <a:latin typeface="Calisto MT" panose="02040603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kern="0" dirty="0">
              <a:solidFill>
                <a:srgbClr val="FF0000"/>
              </a:solidFill>
              <a:latin typeface="Calisto MT" panose="02040603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kern="0" dirty="0">
              <a:solidFill>
                <a:srgbClr val="FF0000"/>
              </a:solidFill>
              <a:latin typeface="Calisto MT" panose="02040603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kern="0" dirty="0">
              <a:solidFill>
                <a:srgbClr val="FF0000"/>
              </a:solidFill>
              <a:latin typeface="Calisto MT" panose="02040603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kern="0" dirty="0">
              <a:solidFill>
                <a:srgbClr val="FF0000"/>
              </a:solidFill>
              <a:latin typeface="Calisto MT" panose="02040603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kern="0" dirty="0">
              <a:solidFill>
                <a:srgbClr val="FF0000"/>
              </a:solidFill>
              <a:latin typeface="Calisto MT" panose="02040603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kern="0" dirty="0">
              <a:solidFill>
                <a:srgbClr val="FF0000"/>
              </a:solidFill>
              <a:latin typeface="Calisto MT" panose="02040603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kern="0" dirty="0">
              <a:solidFill>
                <a:srgbClr val="FF0000"/>
              </a:solidFill>
              <a:latin typeface="Calisto MT" panose="02040603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cap="all" dirty="0">
                <a:solidFill>
                  <a:srgbClr val="4472C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1400" b="1" kern="100" cap="all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 MORE INFORMATION:  </a:t>
            </a:r>
            <a:r>
              <a:rPr lang="en-US" sz="1400" b="1" u="sng" kern="100" cap="all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scapa@usccb.org</a:t>
            </a:r>
            <a:endParaRPr lang="en-US" sz="1400" b="1" kern="100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kern="100" cap="all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S</a:t>
            </a:r>
            <a:r>
              <a:rPr lang="en-US" sz="1050" b="1" kern="100" cap="all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ecretariat of cultural Diversity in the Church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b="1" kern="100" cap="all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  Asian and Pacific Island Affairs</a:t>
            </a:r>
            <a:endParaRPr lang="en-US" sz="1050" b="1" kern="100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1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kern="100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A group of people holding hands together&#10;&#10;Description automatically generated">
            <a:extLst>
              <a:ext uri="{FF2B5EF4-FFF2-40B4-BE49-F238E27FC236}">
                <a16:creationId xmlns:a16="http://schemas.microsoft.com/office/drawing/2014/main" id="{FF91A4CB-9161-C539-3FD8-870FA30D86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688" y="2495694"/>
            <a:ext cx="3112356" cy="167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699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D61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XEC Document" ma:contentTypeID="0x01010024FE89B06D6AA34B9443AEF39D4350EF0100EBB178B8511D20488D18FB975D7A37FD" ma:contentTypeVersion="16" ma:contentTypeDescription="Create a new EXEC Document" ma:contentTypeScope="" ma:versionID="26691f95113da4de233ad2341b1982d2">
  <xsd:schema xmlns:xsd="http://www.w3.org/2001/XMLSchema" xmlns:xs="http://www.w3.org/2001/XMLSchema" xmlns:p="http://schemas.microsoft.com/office/2006/metadata/properties" xmlns:ns3="b840a8f0-0588-4456-bd87-e46d912f0284" targetNamespace="http://schemas.microsoft.com/office/2006/metadata/properties" ma:root="true" ma:fieldsID="9fc0467794bd1a67002f00da557dcb4e" ns3:_="">
    <xsd:import namespace="b840a8f0-0588-4456-bd87-e46d912f0284"/>
    <xsd:element name="properties">
      <xsd:complexType>
        <xsd:sequence>
          <xsd:element name="documentManagement">
            <xsd:complexType>
              <xsd:all>
                <xsd:element ref="ns3:Recepient" minOccurs="0"/>
                <xsd:element ref="ns3:USCCB_x0020_Department"/>
                <xsd:element ref="ns3:Document_x0020_Type" minOccurs="0"/>
                <xsd:element ref="ns3:Date_x0020_of_x0020_Letter" minOccurs="0"/>
                <xsd:element ref="ns3:Organization" minOccurs="0"/>
                <xsd:element ref="ns3:Prot._x0020_No.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40a8f0-0588-4456-bd87-e46d912f0284" elementFormDefault="qualified">
    <xsd:import namespace="http://schemas.microsoft.com/office/2006/documentManagement/types"/>
    <xsd:import namespace="http://schemas.microsoft.com/office/infopath/2007/PartnerControls"/>
    <xsd:element name="Recepient" ma:index="3" nillable="true" ma:displayName="Recipient" ma:internalName="Recepient0" ma:readOnly="false">
      <xsd:simpleType>
        <xsd:restriction base="dms:Text">
          <xsd:maxLength value="255"/>
        </xsd:restriction>
      </xsd:simpleType>
    </xsd:element>
    <xsd:element name="USCCB_x0020_Department" ma:index="4" ma:displayName="USCCB Department" ma:default="EXEC" ma:format="Dropdown" ma:internalName="USCCB_x0020_Department0" ma:readOnly="false">
      <xsd:simpleType>
        <xsd:restriction base="dms:Choice">
          <xsd:enumeration value="CCHD"/>
          <xsd:enumeration value="CCC"/>
          <xsd:enumeration value="CCR"/>
          <xsd:enumeration value="CE"/>
          <xsd:enumeration value="CNS"/>
          <xsd:enumeration value="CYP"/>
          <xsd:enumeration value="CCLV"/>
          <xsd:enumeration value="COMM"/>
          <xsd:enumeration value="CDC"/>
          <xsd:enumeration value="CS"/>
          <xsd:enumeration value="DM"/>
          <xsd:enumeration value="DW"/>
          <xsd:enumeration value="DOC"/>
          <xsd:enumeration value="DSD"/>
          <xsd:enumeration value="EIA"/>
          <xsd:enumeration value="EC"/>
          <xsd:enumeration value="EXEC"/>
          <xsd:enumeration value="FB"/>
          <xsd:enumeration value="FA"/>
          <xsd:enumeration value="GC"/>
          <xsd:enumeration value="GS"/>
          <xsd:enumeration value="GR"/>
          <xsd:enumeration value="HR"/>
          <xsd:enumeration value="IT"/>
          <xsd:enumeration value="IJP"/>
          <xsd:enumeration value="JPHD"/>
          <xsd:enumeration value="LMFLY"/>
          <xsd:enumeration value="MR"/>
          <xsd:enumeration value="MRS"/>
          <xsd:enumeration value="NAB/CCD"/>
          <xsd:enumeration value="NC"/>
          <xsd:enumeration value="NRRO"/>
          <xsd:enumeration value="PL"/>
          <xsd:enumeration value="PP"/>
        </xsd:restriction>
      </xsd:simpleType>
    </xsd:element>
    <xsd:element name="Document_x0020_Type" ma:index="5" nillable="true" ma:displayName="Document Type" ma:format="Dropdown" ma:internalName="Document_x0020_Type" ma:readOnly="false">
      <xsd:simpleType>
        <xsd:restriction base="dms:Choice">
          <xsd:enumeration value="Agenda"/>
          <xsd:enumeration value="Contract"/>
          <xsd:enumeration value="Invitations"/>
          <xsd:enumeration value="Letter"/>
          <xsd:enumeration value="Memorandum"/>
          <xsd:enumeration value="Minutes"/>
          <xsd:enumeration value="Response Letter"/>
          <xsd:enumeration value="Template"/>
        </xsd:restriction>
      </xsd:simpleType>
    </xsd:element>
    <xsd:element name="Date_x0020_of_x0020_Letter" ma:index="6" nillable="true" ma:displayName="Date of Letter" ma:internalName="Date_x0020_of_x0020_Letter" ma:readOnly="false">
      <xsd:simpleType>
        <xsd:restriction base="dms:Text">
          <xsd:maxLength value="255"/>
        </xsd:restriction>
      </xsd:simpleType>
    </xsd:element>
    <xsd:element name="Organization" ma:index="13" nillable="true" ma:displayName="Organization" ma:internalName="Organization" ma:readOnly="false">
      <xsd:simpleType>
        <xsd:restriction base="dms:Text">
          <xsd:maxLength value="255"/>
        </xsd:restriction>
      </xsd:simpleType>
    </xsd:element>
    <xsd:element name="Prot._x0020_No." ma:index="14" nillable="true" ma:displayName="Prot. No." ma:internalName="Prot_x002e__x0020_No_x002e_" ma:readOnly="false">
      <xsd:simpleType>
        <xsd:restriction base="dms:Text">
          <xsd:maxLength value="255"/>
        </xsd:restriction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6" nillable="true" ma:displayName="Sharing Hint Hash" ma:internalName="SharingHintHash" ma:readOnly="true">
      <xsd:simpleType>
        <xsd:restriction base="dms:Text"/>
      </xsd:simpleType>
    </xsd:element>
    <xsd:element name="SharedWithDetails" ma:index="17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" ma:displayName="Author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EXEC Subject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customXsn xmlns="http://schemas.microsoft.com/office/2006/metadata/customXsn">
  <xsnLocation>https://staff.usccb.org/dept/exec/_cts/EXEC Document/55ce5d6251fed1d4customXsn.xsn</xsnLocation>
  <cached>True</cached>
  <openByDefault>True</openByDefault>
  <xsnScope>https://staff.usccb.org/dept/exec</xsnScope>
</customXsn>
</file>

<file path=customXml/item4.xml><?xml version="1.0" encoding="utf-8"?>
<p:properties xmlns:p="http://schemas.microsoft.com/office/2006/metadata/properties" xmlns:xsi="http://www.w3.org/2001/XMLSchema-instance">
  <documentManagement>
    <SharedWithUsers xmlns="b840a8f0-0588-4456-bd87-e46d912f0284">
      <UserInfo>
        <DisplayName>Patricia Garcia</DisplayName>
        <AccountId>153</AccountId>
        <AccountType/>
      </UserInfo>
      <UserInfo>
        <DisplayName>Hannah Dell</DisplayName>
        <AccountId>222</AccountId>
        <AccountType/>
      </UserInfo>
    </SharedWithUsers>
    <Document_x0020_Type xmlns="b840a8f0-0588-4456-bd87-e46d912f0284" xsi:nil="true"/>
    <USCCB_x0020_Department xmlns="b840a8f0-0588-4456-bd87-e46d912f0284">EXEC</USCCB_x0020_Department>
    <Date_x0020_of_x0020_Letter xmlns="b840a8f0-0588-4456-bd87-e46d912f0284" xsi:nil="true"/>
    <Recepient xmlns="b840a8f0-0588-4456-bd87-e46d912f0284" xsi:nil="true"/>
    <Prot._x0020_No. xmlns="b840a8f0-0588-4456-bd87-e46d912f0284" xsi:nil="true"/>
    <Organization xmlns="b840a8f0-0588-4456-bd87-e46d912f0284" xsi:nil="true"/>
  </documentManagement>
</p:properties>
</file>

<file path=customXml/itemProps1.xml><?xml version="1.0" encoding="utf-8"?>
<ds:datastoreItem xmlns:ds="http://schemas.openxmlformats.org/officeDocument/2006/customXml" ds:itemID="{31729196-C252-4BB6-BC73-EBF9191EA4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40a8f0-0588-4456-bd87-e46d912f02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B2581B-DF87-410A-B613-A2BBA77849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3C5F8E-DF1F-4C97-BBD6-0551AD4760A4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0975FCDE-74A1-484E-938E-B6159C223F3E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840a8f0-0588-4456-bd87-e46d912f028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58</Words>
  <Application>Microsoft Office PowerPoint</Application>
  <PresentationFormat>On-screen Show (16:9)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Calisto MT</vt:lpstr>
      <vt:lpstr>Copperplate Gothic Bold</vt:lpstr>
      <vt:lpstr>Goudy Oldstyle Std</vt:lpstr>
      <vt:lpstr>Lucida Sans Unicode</vt:lpstr>
      <vt:lpstr>Optima LT Std DemiBold</vt:lpstr>
      <vt:lpstr>Trajan Pro</vt:lpstr>
      <vt:lpstr>Wingdings 2</vt:lpstr>
      <vt:lpstr>Wingdings 3</vt:lpstr>
      <vt:lpstr>Concourse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Sr. Myrna Tordillo</dc:creator>
  <cp:lastModifiedBy>Sr. Myrna Tordillo</cp:lastModifiedBy>
  <cp:revision>76</cp:revision>
  <cp:lastPrinted>2023-10-17T19:26:51Z</cp:lastPrinted>
  <dcterms:modified xsi:type="dcterms:W3CDTF">2023-11-28T21:26:09Z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0x01010024FE89B06D6AA34B9443AEF39D4350EF0100EBB178B8511D20488D18FB975D7A37FD</vt:lpwstr>
  </property>
  <property fmtid="{D5CDD505-2E9C-101B-9397-08002B2CF9AE}" pid="3" name="Order">
    <vt:r8>19100</vt:r8>
  </property>
  <property fmtid="{D5CDD505-2E9C-101B-9397-08002B2CF9AE}" pid="4" name="Retention Period">
    <vt:lpwstr>3yrs–Other doc t/b deleted</vt:lpwstr>
  </property>
  <property fmtid="{D5CDD505-2E9C-101B-9397-08002B2CF9AE}" pid="5" name="Expiration Basis Date">
    <vt:filetime>2012-02-20T05:00:00Z</vt:filetime>
  </property>
</Properties>
</file>